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5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57" r:id="rId17"/>
    <p:sldId id="258" r:id="rId18"/>
    <p:sldId id="259" r:id="rId1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09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F89FD-B379-4B2F-8113-DD802899CD0C}" type="datetimeFigureOut">
              <a:rPr lang="nl-NL" smtClean="0"/>
              <a:t>29-8-2015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2BC4-7FCC-4430-9195-A1C1C65316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4136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7737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AA586-47AD-4D88-BF8F-4EFBAF6802ED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436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AA586-47AD-4D88-BF8F-4EFBAF6802ED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0610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AA586-47AD-4D88-BF8F-4EFBAF6802ED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44037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AA586-47AD-4D88-BF8F-4EFBAF6802ED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94483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AA586-47AD-4D88-BF8F-4EFBAF6802ED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3017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AA586-47AD-4D88-BF8F-4EFBAF6802ED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1086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AA586-47AD-4D88-BF8F-4EFBAF6802ED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8540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AA586-47AD-4D88-BF8F-4EFBAF6802ED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4608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AA586-47AD-4D88-BF8F-4EFBAF6802ED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6467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AA586-47AD-4D88-BF8F-4EFBAF6802ED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9775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AA586-47AD-4D88-BF8F-4EFBAF6802ED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6033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AA586-47AD-4D88-BF8F-4EFBAF6802ED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312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AA586-47AD-4D88-BF8F-4EFBAF6802ED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3321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F5CDC36-D127-41D2-A6CB-5447632809B1}" type="datetime1">
              <a:rPr lang="nl-NL" smtClean="0"/>
              <a:t>29-8-2015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92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37BA8C-1764-48B4-BEBE-66B7EB0B4952}" type="datetime1">
              <a:rPr lang="nl-NL" smtClean="0"/>
              <a:t>29-8-2015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71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72897EA-4941-488D-8D26-DC3B39A59801}" type="datetime1">
              <a:rPr lang="nl-NL" smtClean="0"/>
              <a:t>29-8-2015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88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A1831BB-0863-484D-8EB5-6689A911CF15}" type="datetime1">
              <a:rPr lang="nl-NL" smtClean="0"/>
              <a:t>29-8-2015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38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93A660-7E86-4E96-8A1B-6CCA3E58DFE8}" type="datetime1">
              <a:rPr lang="nl-NL" smtClean="0"/>
              <a:t>29-8-2015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83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701DE14-2D30-41C3-819E-36E468077D26}" type="datetime1">
              <a:rPr lang="nl-NL" smtClean="0"/>
              <a:t>29-8-2015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0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C0B4736-0052-4801-BE51-801DA9CBC511}" type="datetime1">
              <a:rPr lang="nl-NL" smtClean="0"/>
              <a:t>29-8-2015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5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835D9F0-7191-4AA5-9E68-E7986FA26E5C}" type="datetime1">
              <a:rPr lang="nl-NL" smtClean="0"/>
              <a:t>29-8-2015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1D7C81-65DA-4418-AE75-6388EEF1C888}" type="datetime1">
              <a:rPr lang="nl-NL" smtClean="0"/>
              <a:t>29-8-2015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6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F13F4F-A9FC-43DF-9231-FDF919EB756E}" type="datetime1">
              <a:rPr lang="nl-NL" smtClean="0"/>
              <a:t>29-8-2015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5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A7F5C-92B7-4D5E-9026-9A6C7628194A}" type="datetime1">
              <a:rPr lang="nl-NL" smtClean="0"/>
              <a:t>29-8-2015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4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KXX1djltEE" TargetMode="External"/><Relationship Id="rId2" Type="http://schemas.openxmlformats.org/officeDocument/2006/relationships/hyperlink" Target="https://www.youtube.com/watch?v=oSgs14ZgCpk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2338958" y="1628800"/>
            <a:ext cx="4464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 smtClean="0">
                <a:latin typeface="Arial" pitchFamily="34" charset="0"/>
                <a:cs typeface="Arial" pitchFamily="34" charset="0"/>
              </a:rPr>
              <a:t>Basisboek Marketing</a:t>
            </a:r>
          </a:p>
          <a:p>
            <a:pPr algn="ctr"/>
            <a:endParaRPr lang="nl-NL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nl-NL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Hoofdstuk 1</a:t>
            </a:r>
          </a:p>
          <a:p>
            <a:pPr algn="ctr"/>
            <a:r>
              <a:rPr lang="nl-NL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Vraag en aanbod</a:t>
            </a:r>
            <a:endParaRPr lang="nl-NL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14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Indeling goederen</a:t>
            </a:r>
            <a:endParaRPr lang="nl-NL" dirty="0"/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nl-NL" sz="2800" i="1" dirty="0" smtClean="0"/>
          </a:p>
          <a:p>
            <a:pPr marL="0" indent="0">
              <a:buNone/>
            </a:pPr>
            <a:r>
              <a:rPr lang="nl-NL" sz="2800" i="1" dirty="0" smtClean="0"/>
              <a:t>Naar duurzaamheid</a:t>
            </a:r>
          </a:p>
          <a:p>
            <a:r>
              <a:rPr lang="nl-NL" sz="2800" dirty="0" smtClean="0"/>
              <a:t>verbruiksgoederen zijn snel op</a:t>
            </a:r>
            <a:endParaRPr lang="nl-NL" sz="2800" dirty="0"/>
          </a:p>
          <a:p>
            <a:r>
              <a:rPr lang="nl-NL" sz="2800" dirty="0" smtClean="0"/>
              <a:t>gebruiksgoederen gaan lang mee</a:t>
            </a:r>
            <a:endParaRPr lang="nl-NL" sz="2800" dirty="0"/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2800" i="1" dirty="0" smtClean="0"/>
              <a:t>Naar behoefte</a:t>
            </a:r>
          </a:p>
          <a:p>
            <a:r>
              <a:rPr lang="nl-NL" sz="2800" dirty="0" smtClean="0"/>
              <a:t>complementair goed vult een ander goed aan</a:t>
            </a:r>
            <a:endParaRPr lang="nl-NL" sz="2800" dirty="0"/>
          </a:p>
          <a:p>
            <a:r>
              <a:rPr lang="nl-NL" sz="2800" dirty="0" smtClean="0"/>
              <a:t>substitutiegoed vervangt een ander goed</a:t>
            </a:r>
            <a:endParaRPr lang="nl-NL" sz="28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6423" y="2465818"/>
            <a:ext cx="1210480" cy="1080120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014190"/>
            <a:ext cx="1216239" cy="1297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9608" y="3732566"/>
            <a:ext cx="1204945" cy="108324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4053" y="5024603"/>
            <a:ext cx="1177271" cy="1194874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7805596" y="5286268"/>
            <a:ext cx="394012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/>
              <a:t>of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108186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      Indeling goederen</a:t>
            </a:r>
            <a:endParaRPr lang="nl-NL" dirty="0"/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nl-NL" i="1" dirty="0" smtClean="0"/>
          </a:p>
          <a:p>
            <a:pPr marL="0" indent="0">
              <a:buNone/>
            </a:pPr>
            <a:r>
              <a:rPr lang="nl-NL" i="1" dirty="0" smtClean="0"/>
              <a:t>Naar aankoopmoeite</a:t>
            </a:r>
          </a:p>
          <a:p>
            <a:r>
              <a:rPr lang="nl-NL" dirty="0" smtClean="0"/>
              <a:t>gemaksgoederen </a:t>
            </a:r>
            <a:r>
              <a:rPr lang="nl-NL" dirty="0" smtClean="0">
                <a:sym typeface="Wingdings" pitchFamily="2" charset="2"/>
              </a:rPr>
              <a:t> weinig aankoopmoeite</a:t>
            </a:r>
            <a:endParaRPr lang="nl-NL" dirty="0" smtClean="0"/>
          </a:p>
          <a:p>
            <a:r>
              <a:rPr lang="nl-NL" dirty="0" err="1" smtClean="0"/>
              <a:t>shopping</a:t>
            </a:r>
            <a:r>
              <a:rPr lang="nl-NL" dirty="0" smtClean="0"/>
              <a:t> </a:t>
            </a:r>
            <a:r>
              <a:rPr lang="nl-NL" dirty="0" err="1" smtClean="0"/>
              <a:t>goods</a:t>
            </a:r>
            <a:r>
              <a:rPr lang="nl-NL" dirty="0" smtClean="0"/>
              <a:t> </a:t>
            </a:r>
            <a:r>
              <a:rPr lang="nl-NL" dirty="0" smtClean="0">
                <a:sym typeface="Wingdings" pitchFamily="2" charset="2"/>
              </a:rPr>
              <a:t> ga je voor winkelen</a:t>
            </a:r>
          </a:p>
          <a:p>
            <a:r>
              <a:rPr lang="nl-NL" dirty="0" err="1" smtClean="0">
                <a:sym typeface="Wingdings" pitchFamily="2" charset="2"/>
              </a:rPr>
              <a:t>specialty</a:t>
            </a:r>
            <a:r>
              <a:rPr lang="nl-NL" dirty="0" smtClean="0">
                <a:sym typeface="Wingdings" pitchFamily="2" charset="2"/>
              </a:rPr>
              <a:t> </a:t>
            </a:r>
            <a:r>
              <a:rPr lang="nl-NL" dirty="0" err="1" smtClean="0">
                <a:sym typeface="Wingdings" pitchFamily="2" charset="2"/>
              </a:rPr>
              <a:t>goods</a:t>
            </a:r>
            <a:r>
              <a:rPr lang="nl-NL" dirty="0" smtClean="0">
                <a:sym typeface="Wingdings" pitchFamily="2" charset="2"/>
              </a:rPr>
              <a:t>  veel aankoopmoeite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i="1" dirty="0" smtClean="0"/>
              <a:t>Naar kwaliteit</a:t>
            </a:r>
          </a:p>
          <a:p>
            <a:r>
              <a:rPr lang="nl-NL" dirty="0" smtClean="0"/>
              <a:t>homogeen goed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consument maakt geen verschil tussen aanbieders,</a:t>
            </a:r>
          </a:p>
          <a:p>
            <a:pPr marL="0" indent="0">
              <a:buNone/>
            </a:pPr>
            <a:r>
              <a:rPr lang="nl-NL" dirty="0" smtClean="0"/>
              <a:t> 	koopt waar de prijs laag is</a:t>
            </a:r>
            <a:endParaRPr lang="nl-NL" dirty="0"/>
          </a:p>
          <a:p>
            <a:r>
              <a:rPr lang="nl-NL" dirty="0" smtClean="0"/>
              <a:t>heterogeen goed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consument koopt waar de kwaliteit beter is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3823" y="656692"/>
            <a:ext cx="1356203" cy="1179896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8556" y="2149016"/>
            <a:ext cx="1178244" cy="87358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3191" y="3104700"/>
            <a:ext cx="1573670" cy="88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73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Vraag en markt</a:t>
            </a:r>
            <a:endParaRPr lang="nl-NL" dirty="0"/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nl-NL" sz="2400" dirty="0" smtClean="0"/>
          </a:p>
          <a:p>
            <a:r>
              <a:rPr lang="nl-NL" sz="2400" dirty="0" smtClean="0"/>
              <a:t>Generieke vraag</a:t>
            </a:r>
          </a:p>
          <a:p>
            <a:pPr marL="0" indent="0">
              <a:buNone/>
            </a:pPr>
            <a:r>
              <a:rPr lang="nl-NL" sz="2400" dirty="0"/>
              <a:t>	</a:t>
            </a:r>
            <a:r>
              <a:rPr lang="nl-NL" sz="2400" dirty="0" smtClean="0"/>
              <a:t>naar productklasse, b.v. vervoer (trein, auto </a:t>
            </a:r>
            <a:r>
              <a:rPr lang="nl-NL" sz="2400" dirty="0" err="1" smtClean="0"/>
              <a:t>ed</a:t>
            </a:r>
            <a:r>
              <a:rPr lang="nl-NL" sz="2400" dirty="0" smtClean="0"/>
              <a:t>)</a:t>
            </a:r>
          </a:p>
          <a:p>
            <a:r>
              <a:rPr lang="nl-NL" sz="2400" dirty="0" smtClean="0"/>
              <a:t>Primaire vraag</a:t>
            </a:r>
          </a:p>
          <a:p>
            <a:pPr marL="0" indent="0">
              <a:buNone/>
            </a:pPr>
            <a:r>
              <a:rPr lang="nl-NL" sz="2400" dirty="0" smtClean="0">
                <a:sym typeface="Wingdings" pitchFamily="2" charset="2"/>
              </a:rPr>
              <a:t>	naar productgroep, b.v. auto’s</a:t>
            </a:r>
          </a:p>
          <a:p>
            <a:r>
              <a:rPr lang="nl-NL" sz="2400" dirty="0" smtClean="0">
                <a:sym typeface="Wingdings" pitchFamily="2" charset="2"/>
              </a:rPr>
              <a:t>Secundaire vraag</a:t>
            </a:r>
          </a:p>
          <a:p>
            <a:pPr marL="0" indent="0">
              <a:buNone/>
            </a:pPr>
            <a:r>
              <a:rPr lang="nl-NL" sz="2400" dirty="0">
                <a:sym typeface="Wingdings" pitchFamily="2" charset="2"/>
              </a:rPr>
              <a:t>	</a:t>
            </a:r>
            <a:r>
              <a:rPr lang="nl-NL" sz="2400" dirty="0" smtClean="0">
                <a:sym typeface="Wingdings" pitchFamily="2" charset="2"/>
              </a:rPr>
              <a:t>naar productvorm, b.v. BMW </a:t>
            </a:r>
            <a:endParaRPr lang="nl-NL" sz="2400" dirty="0" smtClean="0"/>
          </a:p>
          <a:p>
            <a:endParaRPr lang="nl-NL" sz="2400" dirty="0" smtClean="0"/>
          </a:p>
          <a:p>
            <a:pPr marL="0" indent="0">
              <a:buNone/>
            </a:pPr>
            <a:r>
              <a:rPr lang="nl-NL" sz="2400" i="1" dirty="0" smtClean="0">
                <a:solidFill>
                  <a:srgbClr val="2D2D8A"/>
                </a:solidFill>
              </a:rPr>
              <a:t>Selectieve vraag = marktaandeel</a:t>
            </a:r>
          </a:p>
          <a:p>
            <a:pPr marL="0" indent="0">
              <a:buNone/>
            </a:pPr>
            <a:r>
              <a:rPr lang="nl-NL" sz="2400" i="1" dirty="0">
                <a:solidFill>
                  <a:srgbClr val="2D2D8A"/>
                </a:solidFill>
              </a:rPr>
              <a:t>	</a:t>
            </a:r>
            <a:r>
              <a:rPr lang="nl-NL" sz="2400" i="1" dirty="0" smtClean="0">
                <a:solidFill>
                  <a:srgbClr val="2D2D8A"/>
                </a:solidFill>
              </a:rPr>
              <a:t>secundaire vraag als % van primaire vraag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3717032"/>
            <a:ext cx="943669" cy="94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0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Vraag en potentieel</a:t>
            </a:r>
            <a:endParaRPr lang="nl-NL" dirty="0"/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sz="2400" dirty="0">
                <a:sym typeface="Wingdings" pitchFamily="2" charset="2"/>
              </a:rPr>
              <a:t>Actuele </a:t>
            </a:r>
            <a:r>
              <a:rPr lang="nl-NL" sz="2400" dirty="0" smtClean="0">
                <a:sym typeface="Wingdings" pitchFamily="2" charset="2"/>
              </a:rPr>
              <a:t>vraag (= effectieve vraag)</a:t>
            </a:r>
            <a:endParaRPr lang="nl-NL" sz="2400" dirty="0">
              <a:sym typeface="Wingdings" pitchFamily="2" charset="2"/>
            </a:endParaRPr>
          </a:p>
          <a:p>
            <a:pPr marL="0" indent="0">
              <a:buNone/>
            </a:pPr>
            <a:r>
              <a:rPr lang="nl-NL" sz="2400" dirty="0"/>
              <a:t>	</a:t>
            </a:r>
            <a:r>
              <a:rPr lang="nl-NL" sz="2400" dirty="0" smtClean="0"/>
              <a:t>behoefte die werkelijk vertaald wordt in aankopen</a:t>
            </a:r>
          </a:p>
          <a:p>
            <a:endParaRPr lang="nl-NL" sz="2400" dirty="0" smtClean="0"/>
          </a:p>
          <a:p>
            <a:r>
              <a:rPr lang="nl-NL" sz="2400" dirty="0" smtClean="0"/>
              <a:t>Potentiële vraag</a:t>
            </a:r>
          </a:p>
          <a:p>
            <a:pPr marL="0" indent="0">
              <a:buNone/>
            </a:pPr>
            <a:r>
              <a:rPr lang="nl-NL" sz="2400" dirty="0" smtClean="0">
                <a:sym typeface="Wingdings" pitchFamily="2" charset="2"/>
              </a:rPr>
              <a:t>	het extra aantal dat klanten zouden willen kopen</a:t>
            </a:r>
          </a:p>
          <a:p>
            <a:pPr marL="0" indent="0">
              <a:buNone/>
            </a:pPr>
            <a:r>
              <a:rPr lang="nl-NL" sz="2400" dirty="0">
                <a:sym typeface="Wingdings" pitchFamily="2" charset="2"/>
              </a:rPr>
              <a:t>	</a:t>
            </a:r>
            <a:r>
              <a:rPr lang="nl-NL" sz="2400" dirty="0" smtClean="0">
                <a:sym typeface="Wingdings" pitchFamily="2" charset="2"/>
              </a:rPr>
              <a:t>(als ze geld hebben, het product kennen en er een goed 	idee bij hebben)</a:t>
            </a:r>
          </a:p>
          <a:p>
            <a:endParaRPr lang="nl-NL" sz="2400" dirty="0" smtClean="0">
              <a:sym typeface="Wingdings" pitchFamily="2" charset="2"/>
            </a:endParaRPr>
          </a:p>
          <a:p>
            <a:r>
              <a:rPr lang="nl-NL" sz="2400" dirty="0" smtClean="0">
                <a:sym typeface="Wingdings" pitchFamily="2" charset="2"/>
              </a:rPr>
              <a:t>Marktpotentieel</a:t>
            </a:r>
          </a:p>
          <a:p>
            <a:pPr marL="0" indent="0">
              <a:buNone/>
            </a:pPr>
            <a:r>
              <a:rPr lang="nl-NL" sz="2400" dirty="0">
                <a:sym typeface="Wingdings" pitchFamily="2" charset="2"/>
              </a:rPr>
              <a:t>	</a:t>
            </a:r>
            <a:r>
              <a:rPr lang="nl-NL" sz="2400" dirty="0" smtClean="0">
                <a:sym typeface="Wingdings" pitchFamily="2" charset="2"/>
              </a:rPr>
              <a:t>actuele vraag + p</a:t>
            </a:r>
            <a:r>
              <a:rPr lang="nl-NL" sz="2400" dirty="0" smtClean="0"/>
              <a:t>otentiële vraag</a:t>
            </a:r>
            <a:endParaRPr lang="nl-NL" sz="2400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8815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Vraag en vervanging</a:t>
            </a:r>
            <a:endParaRPr lang="nl-NL" dirty="0"/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l-NL" dirty="0" smtClean="0">
                <a:sym typeface="Wingdings" pitchFamily="2" charset="2"/>
              </a:rPr>
              <a:t>Initiële vraag</a:t>
            </a:r>
            <a:endParaRPr lang="nl-NL" dirty="0">
              <a:sym typeface="Wingdings" pitchFamily="2" charset="2"/>
            </a:endParaRP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eerste aanschaf, nieuwe klanten bijv. rijbewijs &gt;koop van eerste auto</a:t>
            </a:r>
          </a:p>
          <a:p>
            <a:endParaRPr lang="nl-NL" dirty="0" smtClean="0"/>
          </a:p>
          <a:p>
            <a:r>
              <a:rPr lang="nl-NL" dirty="0" smtClean="0"/>
              <a:t>Vervangingsvraag</a:t>
            </a:r>
          </a:p>
          <a:p>
            <a:pPr marL="0" indent="0">
              <a:buNone/>
            </a:pPr>
            <a:r>
              <a:rPr lang="nl-NL" dirty="0" smtClean="0">
                <a:sym typeface="Wingdings" pitchFamily="2" charset="2"/>
              </a:rPr>
              <a:t>	vervanging versleten gebruiksgoederen bijv</a:t>
            </a:r>
            <a:r>
              <a:rPr lang="nl-NL" dirty="0">
                <a:sym typeface="Wingdings" pitchFamily="2" charset="2"/>
              </a:rPr>
              <a:t>.</a:t>
            </a:r>
            <a:r>
              <a:rPr lang="nl-NL" dirty="0" smtClean="0">
                <a:sym typeface="Wingdings" pitchFamily="2" charset="2"/>
              </a:rPr>
              <a:t> auto</a:t>
            </a:r>
          </a:p>
          <a:p>
            <a:endParaRPr lang="nl-NL" dirty="0" smtClean="0">
              <a:sym typeface="Wingdings" pitchFamily="2" charset="2"/>
            </a:endParaRPr>
          </a:p>
          <a:p>
            <a:r>
              <a:rPr lang="nl-NL" dirty="0" smtClean="0">
                <a:sym typeface="Wingdings" pitchFamily="2" charset="2"/>
              </a:rPr>
              <a:t>Herhalingsvraag</a:t>
            </a:r>
          </a:p>
          <a:p>
            <a:pPr marL="0" indent="0">
              <a:buNone/>
            </a:pPr>
            <a:r>
              <a:rPr lang="nl-NL" dirty="0">
                <a:sym typeface="Wingdings" pitchFamily="2" charset="2"/>
              </a:rPr>
              <a:t>	</a:t>
            </a:r>
            <a:r>
              <a:rPr lang="nl-NL" dirty="0" smtClean="0">
                <a:sym typeface="Wingdings" pitchFamily="2" charset="2"/>
              </a:rPr>
              <a:t>opnieuw kopen van verbruiksgoederen bijv. benzine</a:t>
            </a:r>
          </a:p>
          <a:p>
            <a:pPr marL="0" indent="0">
              <a:buNone/>
            </a:pPr>
            <a:endParaRPr lang="nl-NL" dirty="0" smtClean="0">
              <a:sym typeface="Wingdings" pitchFamily="2" charset="2"/>
            </a:endParaRPr>
          </a:p>
          <a:p>
            <a:r>
              <a:rPr lang="nl-NL" dirty="0" smtClean="0">
                <a:sym typeface="Wingdings" pitchFamily="2" charset="2"/>
              </a:rPr>
              <a:t>Additionele vraag</a:t>
            </a:r>
          </a:p>
          <a:p>
            <a:pPr marL="0" indent="0">
              <a:buNone/>
            </a:pPr>
            <a:r>
              <a:rPr lang="nl-NL" dirty="0">
                <a:sym typeface="Wingdings" pitchFamily="2" charset="2"/>
              </a:rPr>
              <a:t>	</a:t>
            </a:r>
            <a:r>
              <a:rPr lang="nl-NL" dirty="0" smtClean="0">
                <a:sym typeface="Wingdings" pitchFamily="2" charset="2"/>
              </a:rPr>
              <a:t>gebruiker koopt meer eenheden van gebruiksgoed &gt; een tweede auto</a:t>
            </a:r>
          </a:p>
          <a:p>
            <a:pPr marL="0" indent="0">
              <a:buNone/>
            </a:pPr>
            <a:endParaRPr lang="nl-NL" dirty="0">
              <a:sym typeface="Wingdings" pitchFamily="2" charset="2"/>
            </a:endParaRPr>
          </a:p>
          <a:p>
            <a:r>
              <a:rPr lang="nl-NL" dirty="0" smtClean="0">
                <a:sym typeface="Wingdings" pitchFamily="2" charset="2"/>
              </a:rPr>
              <a:t>Uitbreidingsvraag</a:t>
            </a:r>
          </a:p>
          <a:p>
            <a:pPr marL="0" indent="0">
              <a:buNone/>
            </a:pPr>
            <a:r>
              <a:rPr lang="nl-NL" dirty="0">
                <a:sym typeface="Wingdings" pitchFamily="2" charset="2"/>
              </a:rPr>
              <a:t>	</a:t>
            </a:r>
            <a:r>
              <a:rPr lang="nl-NL" dirty="0" smtClean="0">
                <a:sym typeface="Wingdings" pitchFamily="2" charset="2"/>
              </a:rPr>
              <a:t>initiële vraag + additionele vraag</a:t>
            </a:r>
          </a:p>
        </p:txBody>
      </p:sp>
    </p:spTree>
    <p:extLst>
      <p:ext uri="{BB962C8B-B14F-4D97-AF65-F5344CB8AC3E}">
        <p14:creationId xmlns:p14="http://schemas.microsoft.com/office/powerpoint/2010/main" val="339385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Ondersteuning in filmpjes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hlinkClick r:id="rId2"/>
              </a:rPr>
              <a:t>Welvaart</a:t>
            </a:r>
            <a:endParaRPr lang="nl-NL" dirty="0">
              <a:hlinkClick r:id="rId2"/>
            </a:endParaRPr>
          </a:p>
          <a:p>
            <a:endParaRPr lang="nl-NL" dirty="0" smtClean="0">
              <a:hlinkClick r:id="rId2"/>
            </a:endParaRPr>
          </a:p>
          <a:p>
            <a:r>
              <a:rPr lang="nl-NL" dirty="0" smtClean="0">
                <a:hlinkClick r:id="rId3"/>
              </a:rPr>
              <a:t>Vraag en aanbod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70201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5413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0244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2527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Behoeften</a:t>
            </a:r>
            <a:endParaRPr lang="nl-NL" dirty="0"/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sz="2800" dirty="0" smtClean="0"/>
              <a:t>Alles wat iemand wil</a:t>
            </a:r>
          </a:p>
          <a:p>
            <a:pPr marL="0" indent="0">
              <a:buNone/>
            </a:pPr>
            <a:endParaRPr lang="nl-NL" sz="2800" dirty="0" smtClean="0"/>
          </a:p>
          <a:p>
            <a:r>
              <a:rPr lang="nl-NL" sz="2800" dirty="0" smtClean="0"/>
              <a:t>Primaire (eerste levensbehoeften): basisbehoeften &gt; water, voedsel, kleding, onderdak en medische hulp</a:t>
            </a:r>
            <a:endParaRPr lang="nl-NL" sz="2800" dirty="0"/>
          </a:p>
          <a:p>
            <a:r>
              <a:rPr lang="nl-NL" sz="2800" dirty="0" smtClean="0"/>
              <a:t>Secundaire: alle overige behoeften</a:t>
            </a:r>
            <a:endParaRPr lang="nl-NL" sz="2800" dirty="0"/>
          </a:p>
          <a:p>
            <a:endParaRPr lang="nl-NL" sz="2800" dirty="0"/>
          </a:p>
          <a:p>
            <a:endParaRPr lang="nl-NL" sz="28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9106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Middelen</a:t>
            </a:r>
            <a:endParaRPr lang="nl-NL" dirty="0"/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 smtClean="0"/>
              <a:t>Alles waarmee je in behoeften kunt voorzien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2800" dirty="0" smtClean="0"/>
              <a:t>Goederen: tastbaar</a:t>
            </a:r>
          </a:p>
          <a:p>
            <a:pPr marL="0" indent="0">
              <a:buNone/>
            </a:pPr>
            <a:r>
              <a:rPr lang="nl-NL" sz="2800" dirty="0" smtClean="0"/>
              <a:t>Diensten: handelingen</a:t>
            </a:r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r>
              <a:rPr lang="nl-NL" sz="2800" dirty="0" smtClean="0"/>
              <a:t>Schaars: moet iemand iets opgeven om aan het middel te komen</a:t>
            </a:r>
            <a:endParaRPr lang="nl-NL" sz="2800" dirty="0"/>
          </a:p>
          <a:p>
            <a:pPr marL="0" indent="0">
              <a:buNone/>
            </a:pPr>
            <a:r>
              <a:rPr lang="nl-NL" sz="2800" dirty="0" smtClean="0"/>
              <a:t>Vrij: hoeft niemand moeite voor te doen (lucht)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64021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Keuzeprobleem</a:t>
            </a:r>
            <a:endParaRPr lang="nl-NL" dirty="0"/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 smtClean="0"/>
              <a:t>Ontstaat doordat mensen meer behoeften hebben dan middelen.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 smtClean="0"/>
              <a:t>Om </a:t>
            </a:r>
            <a:r>
              <a:rPr lang="nl-NL" sz="2400" dirty="0"/>
              <a:t>in </a:t>
            </a:r>
            <a:r>
              <a:rPr lang="nl-NL" sz="2400" dirty="0" smtClean="0"/>
              <a:t>één behoefte te voorzien moet je een andere zolang opgeven.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 smtClean="0"/>
              <a:t>Economisch handelen:</a:t>
            </a:r>
          </a:p>
          <a:p>
            <a:pPr marL="0" indent="0">
              <a:buNone/>
            </a:pPr>
            <a:r>
              <a:rPr lang="nl-NL" sz="2400" dirty="0" smtClean="0"/>
              <a:t>in je behoeften voorzien met zo min mogelijk schaarse middelen.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37749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666700" y="440608"/>
            <a:ext cx="8229600" cy="1143000"/>
          </a:xfrm>
        </p:spPr>
        <p:txBody>
          <a:bodyPr>
            <a:normAutofit/>
          </a:bodyPr>
          <a:lstStyle/>
          <a:p>
            <a:r>
              <a:rPr lang="nl-NL" dirty="0" smtClean="0"/>
              <a:t>Productie en consumptie</a:t>
            </a:r>
            <a:endParaRPr lang="nl-NL" dirty="0"/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Produceren:</a:t>
            </a:r>
            <a:endParaRPr lang="nl-NL" sz="2800" dirty="0"/>
          </a:p>
          <a:p>
            <a:pPr marL="0" indent="0">
              <a:buNone/>
            </a:pPr>
            <a:r>
              <a:rPr lang="nl-NL" sz="2800" dirty="0"/>
              <a:t>	</a:t>
            </a:r>
            <a:r>
              <a:rPr lang="nl-NL" sz="2800" dirty="0" smtClean="0"/>
              <a:t>schaarse goederen/diensten maken om te   	verkopen</a:t>
            </a:r>
            <a:endParaRPr lang="nl-NL" sz="2800" dirty="0"/>
          </a:p>
          <a:p>
            <a:r>
              <a:rPr lang="nl-NL" sz="2800" dirty="0" smtClean="0"/>
              <a:t>Consumeren:</a:t>
            </a:r>
            <a:endParaRPr lang="nl-NL" sz="2800" dirty="0"/>
          </a:p>
          <a:p>
            <a:pPr marL="0" indent="0">
              <a:buNone/>
            </a:pPr>
            <a:r>
              <a:rPr lang="nl-NL" sz="2800" dirty="0"/>
              <a:t>	</a:t>
            </a:r>
            <a:r>
              <a:rPr lang="nl-NL" sz="2800" dirty="0" smtClean="0"/>
              <a:t>schaarse goederen/diensten kopen</a:t>
            </a:r>
            <a:endParaRPr lang="nl-NL" sz="2800" dirty="0"/>
          </a:p>
          <a:p>
            <a:endParaRPr lang="nl-NL" sz="2800" dirty="0" smtClean="0"/>
          </a:p>
          <a:p>
            <a:r>
              <a:rPr lang="nl-NL" sz="2800" dirty="0" smtClean="0"/>
              <a:t>Productiehuishouding: bedrijf</a:t>
            </a:r>
          </a:p>
          <a:p>
            <a:r>
              <a:rPr lang="nl-NL" sz="2800" dirty="0" smtClean="0"/>
              <a:t>Consumptiehuishouding: gezin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67398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>
                <a:solidFill>
                  <a:srgbClr val="2D2D8A"/>
                </a:solidFill>
              </a:rPr>
              <a:t>Welzijn</a:t>
            </a:r>
            <a:r>
              <a:rPr lang="nl-NL" dirty="0" smtClean="0"/>
              <a:t> en welvaart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 smtClean="0"/>
              <a:t>Welzijn: de mate waarin we tevreden (gelukkig) met de behoeften die we kunnen bevredigen.</a:t>
            </a:r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Welvaart: de mate waarin we kunnen voorzien in behoeften aan schaarse middelen.</a:t>
            </a:r>
          </a:p>
          <a:p>
            <a:r>
              <a:rPr lang="nl-NL" b="1" i="1" dirty="0">
                <a:solidFill>
                  <a:srgbClr val="2D2D8A"/>
                </a:solidFill>
              </a:rPr>
              <a:t>Nederlandse welvaart loopt terug, nog wel in top-10 </a:t>
            </a:r>
            <a:endParaRPr lang="nl-NL" i="1" dirty="0">
              <a:solidFill>
                <a:srgbClr val="2D2D8A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1700808"/>
            <a:ext cx="5328592" cy="279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79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Vraag en aanbod</a:t>
            </a:r>
            <a:endParaRPr lang="nl-NL" dirty="0"/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200" dirty="0" smtClean="0"/>
              <a:t>Aanbod:</a:t>
            </a:r>
          </a:p>
          <a:p>
            <a:pPr marL="0" indent="0">
              <a:buNone/>
            </a:pPr>
            <a:r>
              <a:rPr lang="nl-NL" sz="3200" dirty="0"/>
              <a:t>	</a:t>
            </a:r>
            <a:r>
              <a:rPr lang="nl-NL" sz="3200" dirty="0" smtClean="0"/>
              <a:t>de hoeveelheid die bedrijven van een goed 	of dienst willen verkopen.</a:t>
            </a:r>
          </a:p>
          <a:p>
            <a:endParaRPr lang="nl-NL" sz="3200" dirty="0"/>
          </a:p>
          <a:p>
            <a:r>
              <a:rPr lang="nl-NL" sz="3200" dirty="0" smtClean="0"/>
              <a:t>Vraag:</a:t>
            </a:r>
            <a:endParaRPr lang="nl-NL" sz="3200" dirty="0"/>
          </a:p>
          <a:p>
            <a:pPr marL="0" indent="0">
              <a:buNone/>
            </a:pPr>
            <a:r>
              <a:rPr lang="nl-NL" sz="3200" dirty="0" smtClean="0"/>
              <a:t>	de hoeveelheid die consumenten van een 	goed of dienst willen kopen.</a:t>
            </a:r>
            <a:endParaRPr lang="nl-NL" sz="3200" dirty="0"/>
          </a:p>
          <a:p>
            <a:pPr marL="0" indent="0">
              <a:buNone/>
            </a:pP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66505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Prijs</a:t>
            </a:r>
            <a:endParaRPr lang="nl-NL" dirty="0"/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r>
              <a:rPr lang="nl-NL" sz="2800" dirty="0" smtClean="0"/>
              <a:t>Vraag en aanbod beïnvloeden de prijs.</a:t>
            </a:r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r>
              <a:rPr lang="nl-NL" sz="2800" dirty="0" smtClean="0"/>
              <a:t>Bij hoge prijs: weinig vraag, veel aanbod</a:t>
            </a:r>
          </a:p>
          <a:p>
            <a:pPr marL="0" indent="0">
              <a:buNone/>
            </a:pPr>
            <a:r>
              <a:rPr lang="nl-NL" sz="2800" dirty="0" smtClean="0"/>
              <a:t>Bij lage prijs: veel vraag, weinig aanbod</a:t>
            </a:r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r>
              <a:rPr lang="nl-NL" sz="2800" dirty="0" smtClean="0"/>
              <a:t>Meer vraag: hogere prijs mogelijk</a:t>
            </a:r>
          </a:p>
          <a:p>
            <a:pPr marL="0" indent="0">
              <a:buNone/>
            </a:pPr>
            <a:r>
              <a:rPr lang="nl-NL" sz="2800" dirty="0" smtClean="0"/>
              <a:t>Meer aanbod: lagere prijs mogelijk</a:t>
            </a:r>
          </a:p>
        </p:txBody>
      </p:sp>
    </p:spTree>
    <p:extLst>
      <p:ext uri="{BB962C8B-B14F-4D97-AF65-F5344CB8AC3E}">
        <p14:creationId xmlns:p14="http://schemas.microsoft.com/office/powerpoint/2010/main" val="319503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Prijs</a:t>
            </a:r>
            <a:endParaRPr lang="nl-NL" dirty="0"/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348" y="1628800"/>
            <a:ext cx="4800980" cy="426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88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292</Words>
  <Application>Microsoft Office PowerPoint</Application>
  <PresentationFormat>Diavoorstelling (4:3)</PresentationFormat>
  <Paragraphs>139</Paragraphs>
  <Slides>18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Kantoorthema</vt:lpstr>
      <vt:lpstr>PowerPoint-presentatie</vt:lpstr>
      <vt:lpstr>Behoeften</vt:lpstr>
      <vt:lpstr>Middelen</vt:lpstr>
      <vt:lpstr>Keuzeprobleem</vt:lpstr>
      <vt:lpstr>Productie en consumptie</vt:lpstr>
      <vt:lpstr>Welzijn en welvaart</vt:lpstr>
      <vt:lpstr>Vraag en aanbod</vt:lpstr>
      <vt:lpstr>Prijs</vt:lpstr>
      <vt:lpstr>Prijs</vt:lpstr>
      <vt:lpstr>Indeling goederen</vt:lpstr>
      <vt:lpstr>      Indeling goederen</vt:lpstr>
      <vt:lpstr>Vraag en markt</vt:lpstr>
      <vt:lpstr>Vraag en potentieel</vt:lpstr>
      <vt:lpstr>Vraag en vervanging</vt:lpstr>
      <vt:lpstr>Ondersteuning in filmpjes</vt:lpstr>
      <vt:lpstr>PowerPoint-presentatie</vt:lpstr>
      <vt:lpstr>PowerPoint-presentatie</vt:lpstr>
      <vt:lpstr>PowerPoint-presentatie</vt:lpstr>
    </vt:vector>
  </TitlesOfParts>
  <Company>Helicon Opleidingen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Miriam Oostdijk</dc:creator>
  <cp:lastModifiedBy>Robbert Groenendaal</cp:lastModifiedBy>
  <cp:revision>8</cp:revision>
  <dcterms:created xsi:type="dcterms:W3CDTF">2013-11-15T15:05:42Z</dcterms:created>
  <dcterms:modified xsi:type="dcterms:W3CDTF">2015-08-29T20:02:52Z</dcterms:modified>
</cp:coreProperties>
</file>